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8" r:id="rId3"/>
    <p:sldId id="257" r:id="rId4"/>
    <p:sldId id="259" r:id="rId5"/>
    <p:sldId id="26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61" r:id="rId14"/>
    <p:sldId id="298" r:id="rId15"/>
    <p:sldId id="299" r:id="rId16"/>
    <p:sldId id="300" r:id="rId17"/>
    <p:sldId id="301" r:id="rId18"/>
    <p:sldId id="302" r:id="rId19"/>
    <p:sldId id="262" r:id="rId20"/>
    <p:sldId id="303" r:id="rId21"/>
    <p:sldId id="304" r:id="rId22"/>
    <p:sldId id="305" r:id="rId23"/>
    <p:sldId id="265" r:id="rId24"/>
    <p:sldId id="306" r:id="rId25"/>
    <p:sldId id="307" r:id="rId26"/>
    <p:sldId id="263" r:id="rId27"/>
    <p:sldId id="308" r:id="rId28"/>
    <p:sldId id="309" r:id="rId29"/>
    <p:sldId id="310" r:id="rId30"/>
    <p:sldId id="311" r:id="rId31"/>
    <p:sldId id="312" r:id="rId32"/>
    <p:sldId id="264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266" r:id="rId42"/>
    <p:sldId id="321" r:id="rId43"/>
    <p:sldId id="267" r:id="rId44"/>
    <p:sldId id="322" r:id="rId45"/>
    <p:sldId id="290" r:id="rId46"/>
    <p:sldId id="323" r:id="rId47"/>
    <p:sldId id="324" r:id="rId48"/>
    <p:sldId id="325" r:id="rId49"/>
    <p:sldId id="326" r:id="rId50"/>
    <p:sldId id="327" r:id="rId51"/>
    <p:sldId id="328" r:id="rId52"/>
    <p:sldId id="268" r:id="rId53"/>
    <p:sldId id="269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070"/>
    <a:srgbClr val="0C0070"/>
    <a:srgbClr val="160070"/>
    <a:srgbClr val="160084"/>
    <a:srgbClr val="1B2255"/>
    <a:srgbClr val="160080"/>
    <a:srgbClr val="0000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9" d="100"/>
          <a:sy n="239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40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276D1DF-6488-074D-BED4-1DFC1B6626E0}" type="datetimeFigureOut">
              <a:rPr lang="en-US"/>
              <a:pPr>
                <a:defRPr/>
              </a:pPr>
              <a:t>10/17/12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E28A3A-E5F8-BD40-B117-C39C642F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CE83A9-2203-CD44-B109-BA46AFE7D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F523CB-4A9A-5A42-B01A-9116B45C4B7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36E443-CD51-3A48-A168-10C7B582B84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C6863A-D86A-CA48-99A5-7110F7CBF00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A29066-D774-3A4A-B7CB-3B51F51F861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C6863A-D86A-CA48-99A5-7110F7CBF00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C6863A-D86A-CA48-99A5-7110F7CBF00E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C6863A-D86A-CA48-99A5-7110F7CBF00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C64D7-CCC5-FA4A-9F9F-B9234113A9D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C64D7-CCC5-FA4A-9F9F-B9234113A9D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C64D7-CCC5-FA4A-9F9F-B9234113A9D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B08B4D-9536-9E4A-82AE-C898661CC2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A681BC-7508-674D-8797-3187DC2A7C54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144BC3C-D986-A544-A03B-2D60121D4D0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6286BF-FEA9-404D-997E-0232F147E1B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8B502FB-3F08-3C4F-90C3-6157191EB9B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8B502FB-3F08-3C4F-90C3-6157191EB9B7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2409051-AFEB-3345-8139-791A33EA2A29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2409051-AFEB-3345-8139-791A33EA2A29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ACBA41-753C-114E-913C-5712332A56E0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BE6FB3F-29DD-6648-8EC2-634F6BC80B5C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B9A6D24-E3E1-1B4D-B619-232D098680E9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08F061-C3F8-CC4A-901F-695F6FC0A5D3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E0EA8D-FD5C-CF43-B39B-EB51A42A92D5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30ED2D2-54B9-8944-9839-C8EB3D579B2C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8445E77-AC72-E14E-91C1-B5B53A9EF8A1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B9487F-D8B5-C74E-BC21-A944AD25FCE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FBF7D6F-BFFE-724E-A92A-C522866A4A8C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B457FC-B732-E947-88D3-13BFDBFEC1F7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59FD97-2F33-5549-B90E-3EFB2ECBAF12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1AF24E-15FD-644E-B1C8-3C5A19FED0F8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903B7F-209F-2F41-9488-E3764D6328C4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EBE95-7589-6246-937E-1D38F77651DD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A9E654-01D4-384D-AC03-99EF9DC1F88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370013" y="2895600"/>
            <a:ext cx="6399212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3352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66CCFF"/>
                </a:solidFill>
                <a:latin typeface="Arial" charset="0"/>
              </a:rPr>
              <a:t>Karl W Broman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Biostatistics &amp; Medical Informatics</a:t>
            </a:r>
          </a:p>
          <a:p>
            <a:pPr algn="ctr"/>
            <a:r>
              <a:rPr lang="en-US">
                <a:latin typeface="Arial" charset="0"/>
              </a:rPr>
              <a:t>University of Wisconsin – Madison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3340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CCFF"/>
                </a:solidFill>
                <a:latin typeface="Courier New" charset="0"/>
              </a:rPr>
              <a:t>http://www.biostat.wisc.edu/~kbroman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2813"/>
            <a:ext cx="9140825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00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31BB-6793-4249-8833-8F6C81A8C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227013"/>
            <a:ext cx="2170112" cy="5945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7013"/>
            <a:ext cx="6362700" cy="5945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1A02-96AC-C744-83E3-88FB4300D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FA5E-B55D-2042-A78F-564B6CF0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6E98-0D1B-DD4F-92C6-0DF318E80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752600"/>
            <a:ext cx="415131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752600"/>
            <a:ext cx="41513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F5D4-CB2C-8C46-BB6E-931F0BB48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0073-0EFE-1849-B506-32FF1624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FD19-B66C-564C-9E46-C55FE078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1C15-C4C1-8946-816D-BD24FCFB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3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EE80-887A-8141-8D84-AB2ABA5E7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75A5-B3AA-774D-8A2E-8E8A465A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3013" y="227013"/>
            <a:ext cx="6627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52600"/>
            <a:ext cx="84550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fld id="{8E9653AA-522F-EE47-A1F6-ABC6BF76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rgbClr val="66CC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rgbClr val="CCFF6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rgbClr val="FF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to display data badly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89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21144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182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46586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01800"/>
            <a:ext cx="6553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447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82788"/>
            <a:ext cx="6477000" cy="44196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solidFill>
                  <a:srgbClr val="66CCFF"/>
                </a:solidFill>
                <a:latin typeface="Arial" charset="0"/>
                <a:ea typeface="ＭＳ Ｐゴシック" charset="0"/>
                <a:cs typeface="ＭＳ Ｐゴシック" charset="0"/>
              </a:rPr>
              <a:t>	Distribution of genotypes</a:t>
            </a:r>
          </a:p>
          <a:p>
            <a:pPr algn="ctr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AA		21%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AB		48%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BB		22%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	missing	  9%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08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3" y="228600"/>
            <a:ext cx="6627812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14649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35737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88178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182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73939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45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44281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182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9E2782-E4B6-384A-B736-34793FF5B1D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33483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06B44A-1E96-7640-99C2-FC3D08F0F72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19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25146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Using Microsoft Excel to obscure your data and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annoy your readers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06B44A-1E96-7640-99C2-FC3D08F0F72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57350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26212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06B44A-1E96-7640-99C2-FC3D08F0F72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18070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817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06B44A-1E96-7640-99C2-FC3D08F0F72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3" y="228600"/>
            <a:ext cx="6627812" cy="1371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6435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7CBC5D-2193-F743-80CD-5E61515CFF7B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4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7CBC5D-2193-F743-80CD-5E61515CFF7B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3" y="228600"/>
            <a:ext cx="6627812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9461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7CBC5D-2193-F743-80CD-5E61515CFF7B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429431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363003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299382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29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254081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C03658-9DCF-6946-BB3B-D2645193B462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Inspiration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lecture was inspired by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000">
                <a:solidFill>
                  <a:srgbClr val="66CCFF"/>
                </a:solidFill>
                <a:latin typeface="Arial" charset="0"/>
                <a:ea typeface="ＭＳ Ｐゴシック" charset="0"/>
                <a:cs typeface="ＭＳ Ｐゴシック" charset="0"/>
              </a:rPr>
              <a:t>	H Wainer (1984) How to display data badly. American Statistician 38(2):137-147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Dr. Wainer was the first to elucidate the principles of the bad display of data.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now widespread use of </a:t>
            </a:r>
            <a:r>
              <a:rPr lang="en-US">
                <a:solidFill>
                  <a:srgbClr val="FF66FF"/>
                </a:solidFill>
                <a:latin typeface="Arial" charset="0"/>
                <a:ea typeface="ＭＳ Ｐゴシック" charset="0"/>
                <a:cs typeface="ＭＳ Ｐゴシック" charset="0"/>
              </a:rPr>
              <a:t>Microsoft Excel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has resulted in remarkable advances in the field.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412722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A7D9E2-63B2-8A42-BC59-8B42D6BBBCE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3" y="228600"/>
            <a:ext cx="6627812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3490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6r_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6r_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419054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6r_c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324635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6r_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41862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6r_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912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11844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6r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5784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11191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6r_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5626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345486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6r_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7532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39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279519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C5B7764-33B8-9047-9575-C092B8D82099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 principles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aim of good data graphics:</a:t>
            </a:r>
            <a:endParaRPr lang="en-US">
              <a:solidFill>
                <a:srgbClr val="66CC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Display data accurately and clearly.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rules for displaying data badly: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Display as little information as possible.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Obscure what you do show (with chart junk).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Use pseudo-3d and color gratuitously.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Make a pie chart (preferably in color and 3d).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Use a poorly chosen scale.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Ignore sig figs.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6r_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753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BAA813A-B42C-F442-8433-E55A569155B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2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44969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72BBB2D-4CFC-0246-8BD8-889391A3CBA4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7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981200"/>
            <a:ext cx="73136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981200"/>
            <a:ext cx="78613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72BBB2D-4CFC-0246-8BD8-889391A3CBA4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7</a:t>
            </a:r>
          </a:p>
        </p:txBody>
      </p:sp>
    </p:spTree>
    <p:extLst>
      <p:ext uri="{BB962C8B-B14F-4D97-AF65-F5344CB8AC3E}">
        <p14:creationId xmlns:p14="http://schemas.microsoft.com/office/powerpoint/2010/main" val="82523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4E0F86-2C1D-F742-8B52-BDAB7C86D485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89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4E0F86-2C1D-F742-8B52-BDAB7C86D485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8</a:t>
            </a:r>
          </a:p>
        </p:txBody>
      </p:sp>
    </p:spTree>
    <p:extLst>
      <p:ext uri="{BB962C8B-B14F-4D97-AF65-F5344CB8AC3E}">
        <p14:creationId xmlns:p14="http://schemas.microsoft.com/office/powerpoint/2010/main" val="19294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9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9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89035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9c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319267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9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943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62241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9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943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49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146812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9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943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345140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9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943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C8E8D4-340A-5049-9912-4A69AF16BC1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24414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231AC8-02CD-B448-B485-F41F48DBFFA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Displaying data well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 accurate and clear.</a:t>
            </a:r>
          </a:p>
          <a:p>
            <a:pPr eaLnBrk="1" hangingPunct="1">
              <a:spcBef>
                <a:spcPts val="2800"/>
              </a:spcBef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 the data speak.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Show as much information as possible, taking care not to obscure the message.</a:t>
            </a:r>
          </a:p>
          <a:p>
            <a:pPr eaLnBrk="1" hangingPunct="1">
              <a:spcBef>
                <a:spcPts val="2800"/>
              </a:spcBef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Science not sales.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Avoid unnecessary frills — esp. gratuitous 3d.</a:t>
            </a:r>
          </a:p>
          <a:p>
            <a:pPr eaLnBrk="1" hangingPunct="1">
              <a:spcBef>
                <a:spcPts val="2800"/>
              </a:spcBef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tables, every digit should be meaningful.  Don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 drop ending 0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2AB4796-4EBF-6348-AA87-A917840234AB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Further reading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ER Tufte (1983) The visual display of quantitative information.  Graphics Press.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ER Tufte (1990) Envisioning information. Graphics Press.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ER Tufte (1997) Visual explanations.  Graphics Press.</a:t>
            </a:r>
          </a:p>
          <a:p>
            <a:pPr eaLnBrk="1" hangingPunct="1">
              <a:spcBef>
                <a:spcPts val="3600"/>
              </a:spcBef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WS Cleveland (1993) Visualizing data.  Hobart Press.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WS Cleveland (1994) The elements of graphing data.  CRC Press.</a:t>
            </a:r>
          </a:p>
          <a:p>
            <a:pPr eaLnBrk="1" hangingPunct="1">
              <a:spcBef>
                <a:spcPts val="3600"/>
              </a:spcBef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 Gelman, C Pasarica, R Dodhia (2002) Let's practice what we preach: Turning tables into graphs. The American Statistician 56:121-130</a:t>
            </a:r>
          </a:p>
          <a:p>
            <a:pPr eaLnBrk="1" hangingPunct="1">
              <a:spcBef>
                <a:spcPts val="3600"/>
              </a:spcBef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Robbins NB (2004) Creating more effective graphs. Wiley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409E8B-2A5C-6C43-912E-03511A5DB8D0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top ten worst graphs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784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Verdana" charset="0"/>
              </a:rPr>
              <a:t>With apologies to the authors, we provide the following list of the top ten worst graphs in the scientific literature.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Verdana" charset="0"/>
              </a:rPr>
              <a:t>As these examples indicate, good scientists can make mistakes.</a:t>
            </a:r>
          </a:p>
          <a:p>
            <a:pPr>
              <a:spcBef>
                <a:spcPct val="50000"/>
              </a:spcBef>
            </a:pPr>
            <a:endParaRPr lang="en-US" sz="200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Verdana" charset="0"/>
            </a:endParaRPr>
          </a:p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66CCFF"/>
                </a:solidFill>
                <a:latin typeface="Verdana" charset="0"/>
              </a:rPr>
              <a:t>http://www.biostat.wisc.edu/~kbroman/topten_worstgraphs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8C6F2A7-61FA-664E-97BF-5E2C79AB4523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55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Broman et al., Am J Hum Genet 63:861-869, 1998, Fig. 1</a:t>
            </a:r>
            <a:endParaRPr lang="en-US">
              <a:latin typeface="Verdana" charset="0"/>
            </a:endParaRPr>
          </a:p>
        </p:txBody>
      </p:sp>
      <p:pic>
        <p:nvPicPr>
          <p:cNvPr id="47108" name="Picture 5" descr="broman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022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62EF3C-5EA2-4B48-83E8-20C188BEE1F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9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Cotter et al., J Clin Epidemiol 57:1086-1095, 2004, Fig 2 </a:t>
            </a:r>
          </a:p>
        </p:txBody>
      </p:sp>
      <p:pic>
        <p:nvPicPr>
          <p:cNvPr id="49156" name="Picture 5" descr="cotter_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411788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442ECDA-65C1-BC42-B8E7-7564641BBF15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Jorgenson et al., Am J Hum Genet 76:276-290, 2005, Fig 2 </a:t>
            </a:r>
          </a:p>
        </p:txBody>
      </p:sp>
      <p:pic>
        <p:nvPicPr>
          <p:cNvPr id="51204" name="Picture 5" descr="jorgenson_fig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86588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D80E179-AB1E-FD42-B268-46C47BF0400D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Bell et al., Env Health Persp 115:989-995, 2007, Fig 3</a:t>
            </a:r>
          </a:p>
        </p:txBody>
      </p:sp>
      <p:pic>
        <p:nvPicPr>
          <p:cNvPr id="53252" name="Picture 5" descr="bell_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321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52874F5-2C49-9242-8939-30CF7A6D1DAB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59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Cawley et al., Cell 116:499-509, 2004, Fig 1</a:t>
            </a:r>
          </a:p>
        </p:txBody>
      </p:sp>
      <p:pic>
        <p:nvPicPr>
          <p:cNvPr id="55300" name="Picture 5" descr="cawley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74833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055813"/>
            <a:ext cx="54879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88717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D019D2B-F237-C14A-BA6E-39A7B6EE1081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60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Hummer et al., J Virol 75:7774-7777, 2001, Fig 4</a:t>
            </a:r>
          </a:p>
        </p:txBody>
      </p:sp>
      <p:pic>
        <p:nvPicPr>
          <p:cNvPr id="57348" name="Picture 6" descr="hummer_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882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07AFF92-B73A-AA4B-B87A-292F57AEB0C8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61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Epstein and Satten, Am J Hum Genet 73:1316-1329, 2003, Fig 1</a:t>
            </a:r>
          </a:p>
        </p:txBody>
      </p:sp>
      <p:pic>
        <p:nvPicPr>
          <p:cNvPr id="59396" name="Picture 5" descr="epstein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4229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0A3FE70-AF91-7244-B4AF-F1B4FAF1A570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62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Mykland et al., J Am Stat Asso 90:233-241, 1995, Fig 1</a:t>
            </a:r>
          </a:p>
        </p:txBody>
      </p:sp>
      <p:pic>
        <p:nvPicPr>
          <p:cNvPr id="61444" name="Picture 5" descr="mykland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466850"/>
            <a:ext cx="69357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CA8AD0-4B74-6F4F-8A8D-34D29A1049CC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63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Wittke-Thompson et al., Am J Hum Genet 76:967-986, Fig 1</a:t>
            </a:r>
          </a:p>
        </p:txBody>
      </p:sp>
      <p:pic>
        <p:nvPicPr>
          <p:cNvPr id="63492" name="Picture 6" descr="wittke_thompson_fig1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05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60AE0D-B551-0448-9D2E-3C714013D267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64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89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66CCFF"/>
                </a:solidFill>
                <a:latin typeface="Arial" charset="0"/>
              </a:rPr>
              <a:t>Roeder, Stat Sci 9:222-278, 1994, Fig 4</a:t>
            </a:r>
          </a:p>
        </p:txBody>
      </p:sp>
      <p:pic>
        <p:nvPicPr>
          <p:cNvPr id="65540" name="Picture 5" descr="roeder_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404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5182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7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0293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53187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8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84135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82788"/>
            <a:ext cx="6489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33297F-1867-D842-A0CD-6E437C2620DE}" type="slidenum">
              <a:rPr lang="en-US" sz="1400">
                <a:solidFill>
                  <a:srgbClr val="FFFF66"/>
                </a:solidFill>
                <a:latin typeface="Arial" charset="0"/>
              </a:rPr>
              <a:pPr/>
              <a:t>9</a:t>
            </a:fld>
            <a:endParaRPr lang="en-US" sz="1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9596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rine_course_2008-01">
  <a:themeElements>
    <a:clrScheme name="corrine_course_2008-01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corrine_course_2008-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orrine_course_2008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ine_course_2008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ine_course_2008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ine_course_2008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ine_course_2008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ine_course_2008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rine_course_2008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ficus:Users:kbroman:Desktop:corrine_course_2008-01.pot</Template>
  <TotalTime>1120</TotalTime>
  <Words>706</Words>
  <Application>Microsoft Macintosh PowerPoint</Application>
  <PresentationFormat>On-screen Show (4:3)</PresentationFormat>
  <Paragraphs>239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Times</vt:lpstr>
      <vt:lpstr>ＭＳ Ｐゴシック</vt:lpstr>
      <vt:lpstr>Arial</vt:lpstr>
      <vt:lpstr>Courier New</vt:lpstr>
      <vt:lpstr>Verdana</vt:lpstr>
      <vt:lpstr>corrine_course_2008-01</vt:lpstr>
      <vt:lpstr>How to display data badly</vt:lpstr>
      <vt:lpstr>Using Microsoft Excel to obscure your data and  annoy your readers</vt:lpstr>
      <vt:lpstr>Inspiration</vt:lpstr>
      <vt:lpstr>General principles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Example 5</vt:lpstr>
      <vt:lpstr>Example 5</vt:lpstr>
      <vt:lpstr>Example 5</vt:lpstr>
      <vt:lpstr>Example 5</vt:lpstr>
      <vt:lpstr>Example 5</vt:lpstr>
      <vt:lpstr>Example 5</vt:lpstr>
      <vt:lpstr>Example 6</vt:lpstr>
      <vt:lpstr>Example 6</vt:lpstr>
      <vt:lpstr>Example 6</vt:lpstr>
      <vt:lpstr>Example 6</vt:lpstr>
      <vt:lpstr>Example 6</vt:lpstr>
      <vt:lpstr>Example 6</vt:lpstr>
      <vt:lpstr>Example 6</vt:lpstr>
      <vt:lpstr>Example 6</vt:lpstr>
      <vt:lpstr>Example 6</vt:lpstr>
      <vt:lpstr>Example 7</vt:lpstr>
      <vt:lpstr>Example 7</vt:lpstr>
      <vt:lpstr>Example 8</vt:lpstr>
      <vt:lpstr>Example 8</vt:lpstr>
      <vt:lpstr>Example 9</vt:lpstr>
      <vt:lpstr>Example 9</vt:lpstr>
      <vt:lpstr>Example 9</vt:lpstr>
      <vt:lpstr>Example 9</vt:lpstr>
      <vt:lpstr>Example 9</vt:lpstr>
      <vt:lpstr>Example 9</vt:lpstr>
      <vt:lpstr>Example 9</vt:lpstr>
      <vt:lpstr>Displaying data well</vt:lpstr>
      <vt:lpstr>Further reading</vt:lpstr>
      <vt:lpstr>The top ten worst graphs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Displaying data badly</dc:title>
  <dc:creator>Karl Broman</dc:creator>
  <cp:lastModifiedBy>Karl Broman</cp:lastModifiedBy>
  <cp:revision>50</cp:revision>
  <dcterms:created xsi:type="dcterms:W3CDTF">2009-09-29T15:12:15Z</dcterms:created>
  <dcterms:modified xsi:type="dcterms:W3CDTF">2012-10-17T15:45:54Z</dcterms:modified>
</cp:coreProperties>
</file>